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8288000" cy="10287000"/>
  <p:notesSz cx="6858000" cy="9144000"/>
  <p:embeddedFontLst>
    <p:embeddedFont>
      <p:font typeface="Montserrat Bold" pitchFamily="2" charset="77"/>
      <p:regular r:id="rId9"/>
      <p:bold r:id="rId10"/>
    </p:embeddedFont>
    <p:embeddedFont>
      <p:font typeface="Montserrat Ultra-Bold" pitchFamily="2" charset="77"/>
      <p:regular r:id="rId11"/>
      <p:bold r:id="rId12"/>
    </p:embeddedFont>
    <p:embeddedFont>
      <p:font typeface="Open Sauce" pitchFamily="2" charset="77"/>
      <p:regular r:id="rId13"/>
    </p:embeddedFont>
    <p:embeddedFont>
      <p:font typeface="Open Sauce Light" pitchFamily="2" charset="77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 autoAdjust="0"/>
    <p:restoredTop sz="94694" autoAdjust="0"/>
  </p:normalViewPr>
  <p:slideViewPr>
    <p:cSldViewPr>
      <p:cViewPr varScale="1">
        <p:scale>
          <a:sx n="80" d="100"/>
          <a:sy n="80" d="100"/>
        </p:scale>
        <p:origin x="824" y="22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5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4/22/25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982967" y="400502"/>
            <a:ext cx="1305033" cy="333097"/>
            <a:chOff x="0" y="0"/>
            <a:chExt cx="343712" cy="8772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43712" cy="87729"/>
            </a:xfrm>
            <a:custGeom>
              <a:avLst/>
              <a:gdLst/>
              <a:ahLst/>
              <a:cxnLst/>
              <a:rect l="l" t="t" r="r" b="b"/>
              <a:pathLst>
                <a:path w="343712" h="87729">
                  <a:moveTo>
                    <a:pt x="0" y="0"/>
                  </a:moveTo>
                  <a:lnTo>
                    <a:pt x="343712" y="0"/>
                  </a:lnTo>
                  <a:lnTo>
                    <a:pt x="343712" y="87729"/>
                  </a:lnTo>
                  <a:lnTo>
                    <a:pt x="0" y="87729"/>
                  </a:lnTo>
                  <a:close/>
                </a:path>
              </a:pathLst>
            </a:custGeom>
            <a:gradFill rotWithShape="1">
              <a:gsLst>
                <a:gs pos="0">
                  <a:srgbClr val="4E69B1">
                    <a:alpha val="100000"/>
                  </a:srgbClr>
                </a:gs>
                <a:gs pos="100000">
                  <a:srgbClr val="15122A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343712" cy="1258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1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0386026" y="6423577"/>
            <a:ext cx="13746548" cy="8229600"/>
          </a:xfrm>
          <a:custGeom>
            <a:avLst/>
            <a:gdLst/>
            <a:ahLst/>
            <a:cxnLst/>
            <a:rect l="l" t="t" r="r" b="b"/>
            <a:pathLst>
              <a:path w="13746548" h="8229600">
                <a:moveTo>
                  <a:pt x="0" y="0"/>
                </a:moveTo>
                <a:lnTo>
                  <a:pt x="13746548" y="0"/>
                </a:lnTo>
                <a:lnTo>
                  <a:pt x="1374654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-8040681" y="-1805781"/>
            <a:ext cx="14774614" cy="12601514"/>
          </a:xfrm>
          <a:custGeom>
            <a:avLst/>
            <a:gdLst/>
            <a:ahLst/>
            <a:cxnLst/>
            <a:rect l="l" t="t" r="r" b="b"/>
            <a:pathLst>
              <a:path w="14774614" h="12601514">
                <a:moveTo>
                  <a:pt x="0" y="0"/>
                </a:moveTo>
                <a:lnTo>
                  <a:pt x="14774614" y="0"/>
                </a:lnTo>
                <a:lnTo>
                  <a:pt x="14774614" y="12601514"/>
                </a:lnTo>
                <a:lnTo>
                  <a:pt x="0" y="126015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6252776" y="9220200"/>
            <a:ext cx="5782449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Jayden Cruz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62151" y="3019924"/>
            <a:ext cx="16606783" cy="21749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7721"/>
              </a:lnSpc>
              <a:spcBef>
                <a:spcPct val="0"/>
              </a:spcBef>
            </a:pPr>
            <a:endParaRPr/>
          </a:p>
        </p:txBody>
      </p:sp>
      <p:sp>
        <p:nvSpPr>
          <p:cNvPr id="9" name="AutoShape 9"/>
          <p:cNvSpPr/>
          <p:nvPr/>
        </p:nvSpPr>
        <p:spPr>
          <a:xfrm>
            <a:off x="-1662139" y="2153651"/>
            <a:ext cx="6492240" cy="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0" name="AutoShape 10"/>
          <p:cNvSpPr/>
          <p:nvPr/>
        </p:nvSpPr>
        <p:spPr>
          <a:xfrm>
            <a:off x="14954061" y="8017217"/>
            <a:ext cx="6492240" cy="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4630080" y="4032904"/>
            <a:ext cx="9070925" cy="20250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59"/>
              </a:lnSpc>
              <a:spcBef>
                <a:spcPct val="0"/>
              </a:spcBef>
            </a:pPr>
            <a:r>
              <a:rPr lang="en-US" sz="3900" spc="7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A Simple TCP-Based Chat Application</a:t>
            </a:r>
          </a:p>
          <a:p>
            <a:pPr algn="ctr">
              <a:lnSpc>
                <a:spcPts val="5459"/>
              </a:lnSpc>
              <a:spcBef>
                <a:spcPct val="0"/>
              </a:spcBef>
            </a:pPr>
            <a:endParaRPr lang="en-US" sz="3900" spc="7">
              <a:solidFill>
                <a:srgbClr val="FFFFFF"/>
              </a:solidFill>
              <a:latin typeface="Open Sauce"/>
              <a:ea typeface="Open Sauce"/>
              <a:cs typeface="Open Sauce"/>
              <a:sym typeface="Open Sauce"/>
            </a:endParaRPr>
          </a:p>
          <a:p>
            <a:pPr algn="ctr">
              <a:lnSpc>
                <a:spcPts val="5459"/>
              </a:lnSpc>
              <a:spcBef>
                <a:spcPct val="0"/>
              </a:spcBef>
            </a:pPr>
            <a:endParaRPr lang="en-US" sz="3900" spc="7">
              <a:solidFill>
                <a:srgbClr val="FFFFFF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2609255" y="7659746"/>
            <a:ext cx="13112576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sz="2100" spc="4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The program’s purpose is to demonstrate how TCP ensures reliable communication in a practical way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982967" y="400502"/>
            <a:ext cx="1305033" cy="333097"/>
            <a:chOff x="0" y="0"/>
            <a:chExt cx="343712" cy="8772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43712" cy="87729"/>
            </a:xfrm>
            <a:custGeom>
              <a:avLst/>
              <a:gdLst/>
              <a:ahLst/>
              <a:cxnLst/>
              <a:rect l="l" t="t" r="r" b="b"/>
              <a:pathLst>
                <a:path w="343712" h="87729">
                  <a:moveTo>
                    <a:pt x="0" y="0"/>
                  </a:moveTo>
                  <a:lnTo>
                    <a:pt x="343712" y="0"/>
                  </a:lnTo>
                  <a:lnTo>
                    <a:pt x="343712" y="87729"/>
                  </a:lnTo>
                  <a:lnTo>
                    <a:pt x="0" y="87729"/>
                  </a:lnTo>
                  <a:close/>
                </a:path>
              </a:pathLst>
            </a:custGeom>
            <a:gradFill rotWithShape="1">
              <a:gsLst>
                <a:gs pos="0">
                  <a:srgbClr val="4E69B1">
                    <a:alpha val="100000"/>
                  </a:srgbClr>
                </a:gs>
                <a:gs pos="100000">
                  <a:srgbClr val="15122A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343712" cy="1258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1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0386026" y="6423577"/>
            <a:ext cx="13746548" cy="8229600"/>
          </a:xfrm>
          <a:custGeom>
            <a:avLst/>
            <a:gdLst/>
            <a:ahLst/>
            <a:cxnLst/>
            <a:rect l="l" t="t" r="r" b="b"/>
            <a:pathLst>
              <a:path w="13746548" h="8229600">
                <a:moveTo>
                  <a:pt x="0" y="0"/>
                </a:moveTo>
                <a:lnTo>
                  <a:pt x="13746548" y="0"/>
                </a:lnTo>
                <a:lnTo>
                  <a:pt x="1374654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-7387307" y="1028700"/>
            <a:ext cx="14774614" cy="12601514"/>
          </a:xfrm>
          <a:custGeom>
            <a:avLst/>
            <a:gdLst/>
            <a:ahLst/>
            <a:cxnLst/>
            <a:rect l="l" t="t" r="r" b="b"/>
            <a:pathLst>
              <a:path w="14774614" h="12601514">
                <a:moveTo>
                  <a:pt x="0" y="0"/>
                </a:moveTo>
                <a:lnTo>
                  <a:pt x="14774614" y="0"/>
                </a:lnTo>
                <a:lnTo>
                  <a:pt x="14774614" y="12601514"/>
                </a:lnTo>
                <a:lnTo>
                  <a:pt x="0" y="126015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1078434" y="959883"/>
            <a:ext cx="16557049" cy="5451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59"/>
              </a:lnSpc>
            </a:pPr>
            <a:r>
              <a:rPr lang="en-US" sz="6000" b="1" spc="-282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Real-time communication systems rely on reliable data transmission. This project explores how TCP ensures reliability in chat apps.</a:t>
            </a:r>
          </a:p>
          <a:p>
            <a:pPr algn="l">
              <a:lnSpc>
                <a:spcPts val="7704"/>
              </a:lnSpc>
            </a:pPr>
            <a:endParaRPr lang="en-US" sz="6000" b="1" spc="-282">
              <a:solidFill>
                <a:srgbClr val="FFFFFF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marL="0" lvl="0" indent="0" algn="l">
              <a:lnSpc>
                <a:spcPts val="7704"/>
              </a:lnSpc>
            </a:pPr>
            <a:endParaRPr lang="en-US" sz="6000" b="1" spc="-282">
              <a:solidFill>
                <a:srgbClr val="FFFFFF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730951" y="5662143"/>
            <a:ext cx="15097491" cy="2920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359"/>
              </a:lnSpc>
            </a:pPr>
            <a:r>
              <a:rPr lang="en-US" sz="2400" spc="79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Who Benefits:</a:t>
            </a:r>
          </a:p>
          <a:p>
            <a:pPr algn="just">
              <a:lnSpc>
                <a:spcPts val="3359"/>
              </a:lnSpc>
            </a:pPr>
            <a:r>
              <a:rPr lang="en-US" sz="2400" spc="79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 Students and developers learning about TCP/IP, socket programming, and GUI integration.</a:t>
            </a:r>
          </a:p>
          <a:p>
            <a:pPr algn="just">
              <a:lnSpc>
                <a:spcPts val="3359"/>
              </a:lnSpc>
            </a:pPr>
            <a:r>
              <a:rPr lang="en-US" sz="2400" spc="79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Goals:</a:t>
            </a:r>
          </a:p>
          <a:p>
            <a:pPr marL="518160" lvl="1" indent="-259080" algn="just">
              <a:lnSpc>
                <a:spcPts val="3359"/>
              </a:lnSpc>
              <a:buFont typeface="Arial"/>
              <a:buChar char="•"/>
            </a:pPr>
            <a:r>
              <a:rPr lang="en-US" sz="2400" spc="79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Build a real-time chat system using TCP.</a:t>
            </a:r>
          </a:p>
          <a:p>
            <a:pPr marL="518160" lvl="1" indent="-259080" algn="just">
              <a:lnSpc>
                <a:spcPts val="3359"/>
              </a:lnSpc>
              <a:buFont typeface="Arial"/>
              <a:buChar char="•"/>
            </a:pPr>
            <a:r>
              <a:rPr lang="en-US" sz="2400" spc="79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Visualize network communication through a GUI.</a:t>
            </a:r>
          </a:p>
          <a:p>
            <a:pPr marL="518160" lvl="1" indent="-259080" algn="just">
              <a:lnSpc>
                <a:spcPts val="3359"/>
              </a:lnSpc>
              <a:buFont typeface="Arial"/>
              <a:buChar char="•"/>
            </a:pPr>
            <a:r>
              <a:rPr lang="en-US" sz="2400" spc="79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Deepen understanding of TCP’s reliability.</a:t>
            </a:r>
          </a:p>
          <a:p>
            <a:pPr algn="just">
              <a:lnSpc>
                <a:spcPts val="3359"/>
              </a:lnSpc>
            </a:pPr>
            <a:endParaRPr lang="en-US" sz="2400" spc="79">
              <a:solidFill>
                <a:srgbClr val="FFFFFF"/>
              </a:solidFill>
              <a:latin typeface="Open Sauce Light"/>
              <a:ea typeface="Open Sauce Light"/>
              <a:cs typeface="Open Sauce Light"/>
              <a:sym typeface="Open Sauce Ligh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982967" y="400502"/>
            <a:ext cx="1305033" cy="333097"/>
            <a:chOff x="0" y="0"/>
            <a:chExt cx="343712" cy="8772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43712" cy="87729"/>
            </a:xfrm>
            <a:custGeom>
              <a:avLst/>
              <a:gdLst/>
              <a:ahLst/>
              <a:cxnLst/>
              <a:rect l="l" t="t" r="r" b="b"/>
              <a:pathLst>
                <a:path w="343712" h="87729">
                  <a:moveTo>
                    <a:pt x="0" y="0"/>
                  </a:moveTo>
                  <a:lnTo>
                    <a:pt x="343712" y="0"/>
                  </a:lnTo>
                  <a:lnTo>
                    <a:pt x="343712" y="87729"/>
                  </a:lnTo>
                  <a:lnTo>
                    <a:pt x="0" y="87729"/>
                  </a:lnTo>
                  <a:close/>
                </a:path>
              </a:pathLst>
            </a:custGeom>
            <a:gradFill rotWithShape="1">
              <a:gsLst>
                <a:gs pos="0">
                  <a:srgbClr val="4E69B1">
                    <a:alpha val="100000"/>
                  </a:srgbClr>
                </a:gs>
                <a:gs pos="100000">
                  <a:srgbClr val="15122A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343712" cy="1258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1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-7232877" y="1127956"/>
            <a:ext cx="14774614" cy="12601514"/>
          </a:xfrm>
          <a:custGeom>
            <a:avLst/>
            <a:gdLst/>
            <a:ahLst/>
            <a:cxnLst/>
            <a:rect l="l" t="t" r="r" b="b"/>
            <a:pathLst>
              <a:path w="14774614" h="12601514">
                <a:moveTo>
                  <a:pt x="0" y="0"/>
                </a:moveTo>
                <a:lnTo>
                  <a:pt x="14774613" y="0"/>
                </a:lnTo>
                <a:lnTo>
                  <a:pt x="14774613" y="12601514"/>
                </a:lnTo>
                <a:lnTo>
                  <a:pt x="0" y="126015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572531" y="5762888"/>
            <a:ext cx="11990400" cy="3521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1" lvl="1" indent="-215900" algn="just">
              <a:lnSpc>
                <a:spcPts val="2800"/>
              </a:lnSpc>
              <a:buFont typeface="Arial"/>
              <a:buChar char="•"/>
            </a:pPr>
            <a:r>
              <a:rPr lang="en-US" sz="2000" spc="66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Key Components:</a:t>
            </a:r>
          </a:p>
          <a:p>
            <a:pPr marL="863601" lvl="2" indent="-287867" algn="just">
              <a:lnSpc>
                <a:spcPts val="2800"/>
              </a:lnSpc>
              <a:buFont typeface="Arial"/>
              <a:buChar char="⚬"/>
            </a:pPr>
            <a:r>
              <a:rPr lang="en-US" sz="2000" spc="66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Server: Manages client connections and message relaying.</a:t>
            </a:r>
          </a:p>
          <a:p>
            <a:pPr marL="863601" lvl="2" indent="-287867" algn="just">
              <a:lnSpc>
                <a:spcPts val="2800"/>
              </a:lnSpc>
              <a:buFont typeface="Arial"/>
              <a:buChar char="⚬"/>
            </a:pPr>
            <a:r>
              <a:rPr lang="en-US" sz="2000" spc="66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Client: Sends/receives messages through a GUI.</a:t>
            </a:r>
          </a:p>
          <a:p>
            <a:pPr marL="431801" lvl="1" indent="-215900" algn="just">
              <a:lnSpc>
                <a:spcPts val="2800"/>
              </a:lnSpc>
              <a:buFont typeface="Arial"/>
              <a:buChar char="•"/>
            </a:pPr>
            <a:r>
              <a:rPr lang="en-US" sz="2000" spc="66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Architecture Diagram:</a:t>
            </a:r>
          </a:p>
          <a:p>
            <a:pPr marL="431801" lvl="1" indent="-215900" algn="just">
              <a:lnSpc>
                <a:spcPts val="2800"/>
              </a:lnSpc>
              <a:buFont typeface="Arial"/>
              <a:buChar char="•"/>
            </a:pPr>
            <a:r>
              <a:rPr lang="en-US" sz="2000" spc="66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 A simple diagram showing clients connecting to a central server.</a:t>
            </a:r>
          </a:p>
          <a:p>
            <a:pPr marL="431801" lvl="1" indent="-215900" algn="just">
              <a:lnSpc>
                <a:spcPts val="2800"/>
              </a:lnSpc>
              <a:buFont typeface="Arial"/>
              <a:buChar char="•"/>
            </a:pPr>
            <a:r>
              <a:rPr lang="en-US" sz="2000" spc="66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TCP Concepts Applied:</a:t>
            </a:r>
          </a:p>
          <a:p>
            <a:pPr marL="863601" lvl="2" indent="-287867" algn="just">
              <a:lnSpc>
                <a:spcPts val="2800"/>
              </a:lnSpc>
              <a:buFont typeface="Arial"/>
              <a:buChar char="⚬"/>
            </a:pPr>
            <a:r>
              <a:rPr lang="en-US" sz="2000" spc="66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Reliable connections</a:t>
            </a:r>
          </a:p>
          <a:p>
            <a:pPr marL="863601" lvl="2" indent="-287867" algn="just">
              <a:lnSpc>
                <a:spcPts val="2800"/>
              </a:lnSpc>
              <a:buFont typeface="Arial"/>
              <a:buChar char="⚬"/>
            </a:pPr>
            <a:r>
              <a:rPr lang="en-US" sz="2000" spc="66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Ordered data delivery</a:t>
            </a:r>
          </a:p>
          <a:p>
            <a:pPr marL="863601" lvl="2" indent="-287867" algn="just">
              <a:lnSpc>
                <a:spcPts val="2800"/>
              </a:lnSpc>
              <a:buFont typeface="Arial"/>
              <a:buChar char="⚬"/>
            </a:pPr>
            <a:r>
              <a:rPr lang="en-US" sz="2000" spc="66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Error checking and retransmission</a:t>
            </a:r>
          </a:p>
          <a:p>
            <a:pPr algn="just">
              <a:lnSpc>
                <a:spcPts val="2800"/>
              </a:lnSpc>
            </a:pPr>
            <a:endParaRPr lang="en-US" sz="2000" spc="66">
              <a:solidFill>
                <a:srgbClr val="FFFFFF"/>
              </a:solidFill>
              <a:latin typeface="Open Sauce Light"/>
              <a:ea typeface="Open Sauce Light"/>
              <a:cs typeface="Open Sauce Light"/>
              <a:sym typeface="Open Sauce Light"/>
            </a:endParaRPr>
          </a:p>
        </p:txBody>
      </p:sp>
      <p:sp>
        <p:nvSpPr>
          <p:cNvPr id="7" name="Freeform 7"/>
          <p:cNvSpPr/>
          <p:nvPr/>
        </p:nvSpPr>
        <p:spPr>
          <a:xfrm>
            <a:off x="10386026" y="6423577"/>
            <a:ext cx="13746548" cy="8229600"/>
          </a:xfrm>
          <a:custGeom>
            <a:avLst/>
            <a:gdLst/>
            <a:ahLst/>
            <a:cxnLst/>
            <a:rect l="l" t="t" r="r" b="b"/>
            <a:pathLst>
              <a:path w="13746548" h="8229600">
                <a:moveTo>
                  <a:pt x="0" y="0"/>
                </a:moveTo>
                <a:lnTo>
                  <a:pt x="13746548" y="0"/>
                </a:lnTo>
                <a:lnTo>
                  <a:pt x="1374654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10328277" y="2025339"/>
            <a:ext cx="6469308" cy="9862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7704"/>
              </a:lnSpc>
            </a:pPr>
            <a:r>
              <a:rPr lang="en-US" sz="6641" b="1" spc="-312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System Design</a:t>
            </a:r>
          </a:p>
        </p:txBody>
      </p:sp>
      <p:sp>
        <p:nvSpPr>
          <p:cNvPr id="9" name="Freeform 9"/>
          <p:cNvSpPr/>
          <p:nvPr/>
        </p:nvSpPr>
        <p:spPr>
          <a:xfrm>
            <a:off x="1572531" y="8698331"/>
            <a:ext cx="407672" cy="233485"/>
          </a:xfrm>
          <a:custGeom>
            <a:avLst/>
            <a:gdLst/>
            <a:ahLst/>
            <a:cxnLst/>
            <a:rect l="l" t="t" r="r" b="b"/>
            <a:pathLst>
              <a:path w="407672" h="233485">
                <a:moveTo>
                  <a:pt x="0" y="0"/>
                </a:moveTo>
                <a:lnTo>
                  <a:pt x="407672" y="0"/>
                </a:lnTo>
                <a:lnTo>
                  <a:pt x="407672" y="233485"/>
                </a:lnTo>
                <a:lnTo>
                  <a:pt x="0" y="2334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982967" y="400502"/>
            <a:ext cx="1305033" cy="333097"/>
            <a:chOff x="0" y="0"/>
            <a:chExt cx="343712" cy="8772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43712" cy="87729"/>
            </a:xfrm>
            <a:custGeom>
              <a:avLst/>
              <a:gdLst/>
              <a:ahLst/>
              <a:cxnLst/>
              <a:rect l="l" t="t" r="r" b="b"/>
              <a:pathLst>
                <a:path w="343712" h="87729">
                  <a:moveTo>
                    <a:pt x="0" y="0"/>
                  </a:moveTo>
                  <a:lnTo>
                    <a:pt x="343712" y="0"/>
                  </a:lnTo>
                  <a:lnTo>
                    <a:pt x="343712" y="87729"/>
                  </a:lnTo>
                  <a:lnTo>
                    <a:pt x="0" y="87729"/>
                  </a:lnTo>
                  <a:close/>
                </a:path>
              </a:pathLst>
            </a:custGeom>
            <a:gradFill rotWithShape="1">
              <a:gsLst>
                <a:gs pos="0">
                  <a:srgbClr val="4E69B1">
                    <a:alpha val="100000"/>
                  </a:srgbClr>
                </a:gs>
                <a:gs pos="100000">
                  <a:srgbClr val="15122A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343712" cy="1258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1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-7649357" y="933599"/>
            <a:ext cx="14774614" cy="12601514"/>
          </a:xfrm>
          <a:custGeom>
            <a:avLst/>
            <a:gdLst/>
            <a:ahLst/>
            <a:cxnLst/>
            <a:rect l="l" t="t" r="r" b="b"/>
            <a:pathLst>
              <a:path w="14774614" h="12601514">
                <a:moveTo>
                  <a:pt x="0" y="0"/>
                </a:moveTo>
                <a:lnTo>
                  <a:pt x="14774614" y="0"/>
                </a:lnTo>
                <a:lnTo>
                  <a:pt x="14774614" y="12601514"/>
                </a:lnTo>
                <a:lnTo>
                  <a:pt x="0" y="126015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0386026" y="6423577"/>
            <a:ext cx="13746548" cy="8229600"/>
          </a:xfrm>
          <a:custGeom>
            <a:avLst/>
            <a:gdLst/>
            <a:ahLst/>
            <a:cxnLst/>
            <a:rect l="l" t="t" r="r" b="b"/>
            <a:pathLst>
              <a:path w="13746548" h="8229600">
                <a:moveTo>
                  <a:pt x="0" y="0"/>
                </a:moveTo>
                <a:lnTo>
                  <a:pt x="13746548" y="0"/>
                </a:lnTo>
                <a:lnTo>
                  <a:pt x="1374654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1384257" y="1047750"/>
            <a:ext cx="9514714" cy="9862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7704"/>
              </a:lnSpc>
            </a:pPr>
            <a:r>
              <a:rPr lang="en-US" sz="6641" b="1" spc="-312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Implementation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819197" y="3989356"/>
            <a:ext cx="12958672" cy="44358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947"/>
              </a:lnSpc>
            </a:pPr>
            <a:r>
              <a:rPr lang="en-US" sz="2105" spc="69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Technologies Used:</a:t>
            </a:r>
          </a:p>
          <a:p>
            <a:pPr marL="454476" lvl="1" indent="-227238" algn="just">
              <a:lnSpc>
                <a:spcPts val="2947"/>
              </a:lnSpc>
              <a:buFont typeface="Arial"/>
              <a:buChar char="•"/>
            </a:pPr>
            <a:r>
              <a:rPr lang="en-US" sz="2105" spc="69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Python 3</a:t>
            </a:r>
          </a:p>
          <a:p>
            <a:pPr marL="454476" lvl="1" indent="-227238" algn="just">
              <a:lnSpc>
                <a:spcPts val="2947"/>
              </a:lnSpc>
              <a:buFont typeface="Arial"/>
              <a:buChar char="•"/>
            </a:pPr>
            <a:r>
              <a:rPr lang="en-US" sz="2105" spc="69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Tkinter (for GUI)</a:t>
            </a:r>
          </a:p>
          <a:p>
            <a:pPr marL="454476" lvl="1" indent="-227238" algn="just">
              <a:lnSpc>
                <a:spcPts val="2947"/>
              </a:lnSpc>
              <a:buFont typeface="Arial"/>
              <a:buChar char="•"/>
            </a:pPr>
            <a:r>
              <a:rPr lang="en-US" sz="2105" spc="69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socket (for TCP networking)</a:t>
            </a:r>
          </a:p>
          <a:p>
            <a:pPr algn="just">
              <a:lnSpc>
                <a:spcPts val="2947"/>
              </a:lnSpc>
            </a:pPr>
            <a:r>
              <a:rPr lang="en-US" sz="2105" spc="69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Functions / Screenshots:</a:t>
            </a:r>
          </a:p>
          <a:p>
            <a:pPr marL="454476" lvl="1" indent="-227238" algn="just">
              <a:lnSpc>
                <a:spcPts val="2947"/>
              </a:lnSpc>
              <a:buFont typeface="Arial"/>
              <a:buChar char="•"/>
            </a:pPr>
            <a:r>
              <a:rPr lang="en-US" sz="2105" spc="69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Server GUI: Handles multiple clients</a:t>
            </a:r>
          </a:p>
          <a:p>
            <a:pPr marL="454476" lvl="1" indent="-227238" algn="just">
              <a:lnSpc>
                <a:spcPts val="2947"/>
              </a:lnSpc>
              <a:buFont typeface="Arial"/>
              <a:buChar char="•"/>
            </a:pPr>
            <a:r>
              <a:rPr lang="en-US" sz="2105" spc="69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Client GUI: Real-time message exchange</a:t>
            </a:r>
          </a:p>
          <a:p>
            <a:pPr algn="just">
              <a:lnSpc>
                <a:spcPts val="2947"/>
              </a:lnSpc>
            </a:pPr>
            <a:r>
              <a:rPr lang="en-US" sz="2105" spc="69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Key Features:</a:t>
            </a:r>
          </a:p>
          <a:p>
            <a:pPr marL="454476" lvl="1" indent="-227238" algn="just">
              <a:lnSpc>
                <a:spcPts val="2947"/>
              </a:lnSpc>
              <a:buFont typeface="Arial"/>
              <a:buChar char="•"/>
            </a:pPr>
            <a:r>
              <a:rPr lang="en-US" sz="2105" spc="69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TCP connection setup (handshake)</a:t>
            </a:r>
          </a:p>
          <a:p>
            <a:pPr marL="454476" lvl="1" indent="-227238" algn="just">
              <a:lnSpc>
                <a:spcPts val="2947"/>
              </a:lnSpc>
              <a:buFont typeface="Arial"/>
              <a:buChar char="•"/>
            </a:pPr>
            <a:r>
              <a:rPr lang="en-US" sz="2105" spc="69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Real-time message relaying</a:t>
            </a:r>
          </a:p>
          <a:p>
            <a:pPr marL="454476" lvl="1" indent="-227238" algn="just">
              <a:lnSpc>
                <a:spcPts val="2947"/>
              </a:lnSpc>
              <a:buFont typeface="Arial"/>
              <a:buChar char="•"/>
            </a:pPr>
            <a:r>
              <a:rPr lang="en-US" sz="2105" spc="69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GUI interface for interaction</a:t>
            </a:r>
          </a:p>
          <a:p>
            <a:pPr algn="just">
              <a:lnSpc>
                <a:spcPts val="2947"/>
              </a:lnSpc>
            </a:pPr>
            <a:endParaRPr lang="en-US" sz="2105" spc="69">
              <a:solidFill>
                <a:srgbClr val="FFFFFF"/>
              </a:solidFill>
              <a:latin typeface="Open Sauce Light"/>
              <a:ea typeface="Open Sauce Light"/>
              <a:cs typeface="Open Sauce Light"/>
              <a:sym typeface="Open Sauce Light"/>
            </a:endParaRPr>
          </a:p>
        </p:txBody>
      </p:sp>
      <p:sp>
        <p:nvSpPr>
          <p:cNvPr id="9" name="Freeform 9"/>
          <p:cNvSpPr/>
          <p:nvPr/>
        </p:nvSpPr>
        <p:spPr>
          <a:xfrm>
            <a:off x="1983677" y="9024815"/>
            <a:ext cx="407672" cy="233485"/>
          </a:xfrm>
          <a:custGeom>
            <a:avLst/>
            <a:gdLst/>
            <a:ahLst/>
            <a:cxnLst/>
            <a:rect l="l" t="t" r="r" b="b"/>
            <a:pathLst>
              <a:path w="407672" h="233485">
                <a:moveTo>
                  <a:pt x="0" y="0"/>
                </a:moveTo>
                <a:lnTo>
                  <a:pt x="407672" y="0"/>
                </a:lnTo>
                <a:lnTo>
                  <a:pt x="407672" y="233485"/>
                </a:lnTo>
                <a:lnTo>
                  <a:pt x="0" y="2334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982967" y="400502"/>
            <a:ext cx="1305033" cy="333097"/>
            <a:chOff x="0" y="0"/>
            <a:chExt cx="343712" cy="8772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43712" cy="87729"/>
            </a:xfrm>
            <a:custGeom>
              <a:avLst/>
              <a:gdLst/>
              <a:ahLst/>
              <a:cxnLst/>
              <a:rect l="l" t="t" r="r" b="b"/>
              <a:pathLst>
                <a:path w="343712" h="87729">
                  <a:moveTo>
                    <a:pt x="0" y="0"/>
                  </a:moveTo>
                  <a:lnTo>
                    <a:pt x="343712" y="0"/>
                  </a:lnTo>
                  <a:lnTo>
                    <a:pt x="343712" y="87729"/>
                  </a:lnTo>
                  <a:lnTo>
                    <a:pt x="0" y="87729"/>
                  </a:lnTo>
                  <a:close/>
                </a:path>
              </a:pathLst>
            </a:custGeom>
            <a:gradFill rotWithShape="1">
              <a:gsLst>
                <a:gs pos="0">
                  <a:srgbClr val="4E69B1">
                    <a:alpha val="100000"/>
                  </a:srgbClr>
                </a:gs>
                <a:gs pos="100000">
                  <a:srgbClr val="15122A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343712" cy="1258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1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-6858046" y="1028700"/>
            <a:ext cx="14774614" cy="12601514"/>
          </a:xfrm>
          <a:custGeom>
            <a:avLst/>
            <a:gdLst/>
            <a:ahLst/>
            <a:cxnLst/>
            <a:rect l="l" t="t" r="r" b="b"/>
            <a:pathLst>
              <a:path w="14774614" h="12601514">
                <a:moveTo>
                  <a:pt x="0" y="0"/>
                </a:moveTo>
                <a:lnTo>
                  <a:pt x="14774614" y="0"/>
                </a:lnTo>
                <a:lnTo>
                  <a:pt x="14774614" y="12601514"/>
                </a:lnTo>
                <a:lnTo>
                  <a:pt x="0" y="126015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0386026" y="6423577"/>
            <a:ext cx="13746548" cy="8229600"/>
          </a:xfrm>
          <a:custGeom>
            <a:avLst/>
            <a:gdLst/>
            <a:ahLst/>
            <a:cxnLst/>
            <a:rect l="l" t="t" r="r" b="b"/>
            <a:pathLst>
              <a:path w="13746548" h="8229600">
                <a:moveTo>
                  <a:pt x="0" y="0"/>
                </a:moveTo>
                <a:lnTo>
                  <a:pt x="13746548" y="0"/>
                </a:lnTo>
                <a:lnTo>
                  <a:pt x="1374654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10079046" y="2860985"/>
            <a:ext cx="5741000" cy="987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7704"/>
              </a:lnSpc>
            </a:pPr>
            <a:r>
              <a:rPr lang="en-US" sz="6641" b="1" spc="-312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Results</a:t>
            </a:r>
            <a:endParaRPr lang="en-US" sz="6641" b="1" spc="-312" dirty="0">
              <a:solidFill>
                <a:srgbClr val="FFFFFF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7302290" y="2381437"/>
            <a:ext cx="14774614" cy="12601514"/>
          </a:xfrm>
          <a:custGeom>
            <a:avLst/>
            <a:gdLst/>
            <a:ahLst/>
            <a:cxnLst/>
            <a:rect l="l" t="t" r="r" b="b"/>
            <a:pathLst>
              <a:path w="14774614" h="12601514">
                <a:moveTo>
                  <a:pt x="0" y="0"/>
                </a:moveTo>
                <a:lnTo>
                  <a:pt x="14774613" y="0"/>
                </a:lnTo>
                <a:lnTo>
                  <a:pt x="14774613" y="12601514"/>
                </a:lnTo>
                <a:lnTo>
                  <a:pt x="0" y="126015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0386026" y="6423577"/>
            <a:ext cx="13746548" cy="8229600"/>
          </a:xfrm>
          <a:custGeom>
            <a:avLst/>
            <a:gdLst/>
            <a:ahLst/>
            <a:cxnLst/>
            <a:rect l="l" t="t" r="r" b="b"/>
            <a:pathLst>
              <a:path w="13746548" h="8229600">
                <a:moveTo>
                  <a:pt x="0" y="0"/>
                </a:moveTo>
                <a:lnTo>
                  <a:pt x="13746548" y="0"/>
                </a:lnTo>
                <a:lnTo>
                  <a:pt x="1374654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0971886" y="6442627"/>
            <a:ext cx="5825699" cy="29293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704"/>
              </a:lnSpc>
            </a:pPr>
            <a:r>
              <a:rPr lang="en-US" sz="6641" b="1" spc="-312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Conclusion and Future Work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316785" y="3240978"/>
            <a:ext cx="15181120" cy="27800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220"/>
              </a:lnSpc>
            </a:pPr>
            <a:r>
              <a:rPr lang="en-US" sz="2300" spc="75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Summary:</a:t>
            </a:r>
          </a:p>
          <a:p>
            <a:pPr algn="just">
              <a:lnSpc>
                <a:spcPts val="3220"/>
              </a:lnSpc>
            </a:pPr>
            <a:r>
              <a:rPr lang="en-US" sz="2300" spc="75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 This project demonstrates TCP’s reliable communication through a simple, interactive chat app.</a:t>
            </a:r>
          </a:p>
          <a:p>
            <a:pPr algn="just">
              <a:lnSpc>
                <a:spcPts val="3220"/>
              </a:lnSpc>
            </a:pPr>
            <a:r>
              <a:rPr lang="en-US" sz="2300" spc="75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Future Improvements:</a:t>
            </a:r>
          </a:p>
          <a:p>
            <a:pPr marL="496571" lvl="1" indent="-248285" algn="just">
              <a:lnSpc>
                <a:spcPts val="3220"/>
              </a:lnSpc>
              <a:buFont typeface="Arial"/>
              <a:buChar char="•"/>
            </a:pPr>
            <a:r>
              <a:rPr lang="en-US" sz="2300" spc="75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Add user authentication and usernames</a:t>
            </a:r>
          </a:p>
          <a:p>
            <a:pPr marL="496571" lvl="1" indent="-248285" algn="just">
              <a:lnSpc>
                <a:spcPts val="3220"/>
              </a:lnSpc>
              <a:buFont typeface="Arial"/>
              <a:buChar char="•"/>
            </a:pPr>
            <a:r>
              <a:rPr lang="en-US" sz="2300" spc="75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Encrypt messages using TLS</a:t>
            </a:r>
          </a:p>
          <a:p>
            <a:pPr marL="496571" lvl="1" indent="-248285" algn="just">
              <a:lnSpc>
                <a:spcPts val="3220"/>
              </a:lnSpc>
              <a:buFont typeface="Arial"/>
              <a:buChar char="•"/>
            </a:pPr>
            <a:r>
              <a:rPr lang="en-US" sz="2300" spc="75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Deploy online for cross-network communication</a:t>
            </a:r>
          </a:p>
          <a:p>
            <a:pPr algn="just">
              <a:lnSpc>
                <a:spcPts val="3220"/>
              </a:lnSpc>
            </a:pPr>
            <a:endParaRPr lang="en-US" sz="2300" spc="75">
              <a:solidFill>
                <a:srgbClr val="FFFFFF"/>
              </a:solidFill>
              <a:latin typeface="Open Sauce Light"/>
              <a:ea typeface="Open Sauce Light"/>
              <a:cs typeface="Open Sauce Light"/>
              <a:sym typeface="Open Sauce Ligh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982967" y="400502"/>
            <a:ext cx="1305033" cy="333097"/>
            <a:chOff x="0" y="0"/>
            <a:chExt cx="343712" cy="8772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43712" cy="87729"/>
            </a:xfrm>
            <a:custGeom>
              <a:avLst/>
              <a:gdLst/>
              <a:ahLst/>
              <a:cxnLst/>
              <a:rect l="l" t="t" r="r" b="b"/>
              <a:pathLst>
                <a:path w="343712" h="87729">
                  <a:moveTo>
                    <a:pt x="0" y="0"/>
                  </a:moveTo>
                  <a:lnTo>
                    <a:pt x="343712" y="0"/>
                  </a:lnTo>
                  <a:lnTo>
                    <a:pt x="343712" y="87729"/>
                  </a:lnTo>
                  <a:lnTo>
                    <a:pt x="0" y="87729"/>
                  </a:lnTo>
                  <a:close/>
                </a:path>
              </a:pathLst>
            </a:custGeom>
            <a:gradFill rotWithShape="1">
              <a:gsLst>
                <a:gs pos="0">
                  <a:srgbClr val="4E69B1">
                    <a:alpha val="100000"/>
                  </a:srgbClr>
                </a:gs>
                <a:gs pos="100000">
                  <a:srgbClr val="15122A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343712" cy="1258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1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0386026" y="6423577"/>
            <a:ext cx="13746548" cy="8229600"/>
          </a:xfrm>
          <a:custGeom>
            <a:avLst/>
            <a:gdLst/>
            <a:ahLst/>
            <a:cxnLst/>
            <a:rect l="l" t="t" r="r" b="b"/>
            <a:pathLst>
              <a:path w="13746548" h="8229600">
                <a:moveTo>
                  <a:pt x="0" y="0"/>
                </a:moveTo>
                <a:lnTo>
                  <a:pt x="13746548" y="0"/>
                </a:lnTo>
                <a:lnTo>
                  <a:pt x="1374654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583981" y="4007878"/>
            <a:ext cx="15120037" cy="22068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8014"/>
              </a:lnSpc>
              <a:spcBef>
                <a:spcPct val="0"/>
              </a:spcBef>
            </a:pPr>
            <a:r>
              <a:rPr lang="en-US" sz="12867" b="1" spc="295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THANK YOU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583981" y="4895850"/>
            <a:ext cx="15120037" cy="22068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8014"/>
              </a:lnSpc>
              <a:spcBef>
                <a:spcPct val="0"/>
              </a:spcBef>
            </a:pPr>
            <a:r>
              <a:rPr lang="en-US" sz="12867" b="1" spc="295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THANK YOU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583981" y="3267743"/>
            <a:ext cx="15120037" cy="22068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8014"/>
              </a:lnSpc>
              <a:spcBef>
                <a:spcPct val="0"/>
              </a:spcBef>
            </a:pPr>
            <a:r>
              <a:rPr lang="en-US" sz="12867" b="1" spc="295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THANK YOU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231</Words>
  <Application>Microsoft Macintosh PowerPoint</Application>
  <PresentationFormat>Custom</PresentationFormat>
  <Paragraphs>43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Calibri</vt:lpstr>
      <vt:lpstr>Montserrat Ultra-Bold</vt:lpstr>
      <vt:lpstr>Open Sauce</vt:lpstr>
      <vt:lpstr>Montserrat Bold</vt:lpstr>
      <vt:lpstr>Open Sauce Light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Dark Blue and White Modern Gradient Programming Presentation</dc:title>
  <cp:lastModifiedBy>Jayden Cruz</cp:lastModifiedBy>
  <cp:revision>2</cp:revision>
  <dcterms:created xsi:type="dcterms:W3CDTF">2006-08-16T00:00:00Z</dcterms:created>
  <dcterms:modified xsi:type="dcterms:W3CDTF">2025-04-23T03:41:26Z</dcterms:modified>
  <dc:identifier>DAGiykSMZeQ</dc:identifier>
</cp:coreProperties>
</file>